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github.com/aadilsehrawat/ShaleWhaleCube" TargetMode="External" Type="http://schemas.openxmlformats.org/officeDocument/2006/relationships/hyperlink"/><Relationship Id="rId9" Target="https://github.com/aadilsehrawat/ShaleWhaleCube"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aadilsehrawat/ShaleWhaleCube" TargetMode="External" Type="http://schemas.openxmlformats.org/officeDocument/2006/relationships/hyperlink"/><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9912514" cy="1597629"/>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CASE STUDY</a:t>
            </a:r>
          </a:p>
        </p:txBody>
      </p:sp>
      <p:sp>
        <p:nvSpPr>
          <p:cNvPr name="TextBox 6" id="6"/>
          <p:cNvSpPr txBox="true"/>
          <p:nvPr/>
        </p:nvSpPr>
        <p:spPr>
          <a:xfrm rot="0">
            <a:off x="1028700" y="4863860"/>
            <a:ext cx="8544752" cy="15976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SOLUTION</a:t>
            </a:r>
          </a:p>
        </p:txBody>
      </p:sp>
      <p:sp>
        <p:nvSpPr>
          <p:cNvPr name="TextBox 7" id="7"/>
          <p:cNvSpPr txBox="true"/>
          <p:nvPr/>
        </p:nvSpPr>
        <p:spPr>
          <a:xfrm rot="0">
            <a:off x="1723212" y="1160027"/>
            <a:ext cx="3076621"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ShaleWellCube</a:t>
            </a:r>
          </a:p>
        </p:txBody>
      </p:sp>
      <p:sp>
        <p:nvSpPr>
          <p:cNvPr name="TextBox 8" id="8"/>
          <p:cNvSpPr txBox="true"/>
          <p:nvPr/>
        </p:nvSpPr>
        <p:spPr>
          <a:xfrm rot="0">
            <a:off x="1028700" y="6609122"/>
            <a:ext cx="7838157" cy="931545"/>
          </a:xfrm>
          <a:prstGeom prst="rect">
            <a:avLst/>
          </a:prstGeom>
        </p:spPr>
        <p:txBody>
          <a:bodyPr anchor="t" rtlCol="false" tIns="0" lIns="0" bIns="0" rIns="0">
            <a:spAutoFit/>
          </a:bodyPr>
          <a:lstStyle/>
          <a:p>
            <a:pPr>
              <a:lnSpc>
                <a:spcPts val="3779"/>
              </a:lnSpc>
            </a:pPr>
            <a:r>
              <a:rPr lang="en-US" sz="2699" spc="134">
                <a:solidFill>
                  <a:srgbClr val="2E2E2E"/>
                </a:solidFill>
                <a:latin typeface="Montserrat Classic"/>
                <a:hlinkClick r:id="rId8" tooltip="https://github.com/aadilsehrawat/ShaleWhaleCube"/>
              </a:rPr>
              <a:t>Comprehensive Well Evaluation: </a:t>
            </a:r>
          </a:p>
          <a:p>
            <a:pPr>
              <a:lnSpc>
                <a:spcPts val="3779"/>
              </a:lnSpc>
            </a:pPr>
            <a:r>
              <a:rPr lang="en-US" sz="2699" spc="134">
                <a:solidFill>
                  <a:srgbClr val="2E2E2E"/>
                </a:solidFill>
                <a:latin typeface="Montserrat Classic"/>
                <a:hlinkClick r:id="rId9" tooltip="https://github.com/aadilsehrawat/ShaleWhaleCube"/>
              </a:rPr>
              <a:t>A Deep Dive into Well Analysis Case Study</a:t>
            </a:r>
          </a:p>
        </p:txBody>
      </p:sp>
      <p:sp>
        <p:nvSpPr>
          <p:cNvPr name="TextBox 9" id="9"/>
          <p:cNvSpPr txBox="true"/>
          <p:nvPr/>
        </p:nvSpPr>
        <p:spPr>
          <a:xfrm rot="0">
            <a:off x="1028700" y="8300502"/>
            <a:ext cx="15150185" cy="789776"/>
          </a:xfrm>
          <a:prstGeom prst="rect">
            <a:avLst/>
          </a:prstGeom>
        </p:spPr>
        <p:txBody>
          <a:bodyPr anchor="t" rtlCol="false" tIns="0" lIns="0" bIns="0" rIns="0">
            <a:spAutoFit/>
          </a:bodyPr>
          <a:lstStyle/>
          <a:p>
            <a:pPr>
              <a:lnSpc>
                <a:spcPts val="3185"/>
              </a:lnSpc>
            </a:pPr>
            <a:r>
              <a:rPr lang="en-US" sz="2275" spc="113">
                <a:solidFill>
                  <a:srgbClr val="2E2E2E"/>
                </a:solidFill>
                <a:latin typeface="Montserrat Classic"/>
              </a:rPr>
              <a:t>Batch: Shell7-SK-23-B4</a:t>
            </a:r>
          </a:p>
          <a:p>
            <a:pPr>
              <a:lnSpc>
                <a:spcPts val="3185"/>
              </a:lnSpc>
            </a:pPr>
            <a:r>
              <a:rPr lang="en-US" sz="2275" spc="113">
                <a:solidFill>
                  <a:srgbClr val="2E2E2E"/>
                </a:solidFill>
                <a:latin typeface="Montserrat Classic"/>
              </a:rPr>
              <a:t>Group: Harsh Gaurav    Anuj Rawat    Afrin Siddiqui    Aadil Sehrawat    Meghna Sabharwal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7888598" y="-2250770"/>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70478" y="1131320"/>
            <a:ext cx="1249802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 FACED</a:t>
            </a:r>
          </a:p>
        </p:txBody>
      </p:sp>
      <p:sp>
        <p:nvSpPr>
          <p:cNvPr name="TextBox 5" id="5"/>
          <p:cNvSpPr txBox="true"/>
          <p:nvPr/>
        </p:nvSpPr>
        <p:spPr>
          <a:xfrm rot="0">
            <a:off x="1570478" y="2508769"/>
            <a:ext cx="12173750" cy="977801"/>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Certainly, here are some challenges that we faced while completing the problem statement for the ShaleWellCube case study:</a:t>
            </a:r>
          </a:p>
        </p:txBody>
      </p:sp>
      <p:sp>
        <p:nvSpPr>
          <p:cNvPr name="TextBox 6" id="6"/>
          <p:cNvSpPr txBox="true"/>
          <p:nvPr/>
        </p:nvSpPr>
        <p:spPr>
          <a:xfrm rot="0">
            <a:off x="1570478" y="3881548"/>
            <a:ext cx="3629850"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Quality Issues</a:t>
            </a:r>
          </a:p>
        </p:txBody>
      </p:sp>
      <p:sp>
        <p:nvSpPr>
          <p:cNvPr name="TextBox 7" id="7"/>
          <p:cNvSpPr txBox="true"/>
          <p:nvPr/>
        </p:nvSpPr>
        <p:spPr>
          <a:xfrm rot="0">
            <a:off x="1570478" y="7179472"/>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Integration</a:t>
            </a:r>
          </a:p>
        </p:txBody>
      </p:sp>
      <p:sp>
        <p:nvSpPr>
          <p:cNvPr name="TextBox 8" id="8"/>
          <p:cNvSpPr txBox="true"/>
          <p:nvPr/>
        </p:nvSpPr>
        <p:spPr>
          <a:xfrm rot="0">
            <a:off x="9946902" y="3881548"/>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Volume</a:t>
            </a:r>
          </a:p>
        </p:txBody>
      </p:sp>
      <p:sp>
        <p:nvSpPr>
          <p:cNvPr name="TextBox 9" id="9"/>
          <p:cNvSpPr txBox="true"/>
          <p:nvPr/>
        </p:nvSpPr>
        <p:spPr>
          <a:xfrm rot="0">
            <a:off x="9946902" y="7366748"/>
            <a:ext cx="3333149"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Technical Expertise</a:t>
            </a:r>
          </a:p>
        </p:txBody>
      </p:sp>
      <p:sp>
        <p:nvSpPr>
          <p:cNvPr name="TextBox 10" id="10"/>
          <p:cNvSpPr txBox="true"/>
          <p:nvPr/>
        </p:nvSpPr>
        <p:spPr>
          <a:xfrm rot="0">
            <a:off x="1570478" y="4400516"/>
            <a:ext cx="7573522" cy="2383978"/>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Ensuring the accuracy and completeness of the data in ShaleWellCube was challenging. Inaccurate or missing data can impact the quality of your analysis and conclusions. The datasets were given in an unknown file format that were later converted to .csv</a:t>
            </a:r>
          </a:p>
          <a:p>
            <a:pPr>
              <a:lnSpc>
                <a:spcPts val="3200"/>
              </a:lnSpc>
            </a:pPr>
          </a:p>
        </p:txBody>
      </p:sp>
      <p:sp>
        <p:nvSpPr>
          <p:cNvPr name="TextBox 11" id="11"/>
          <p:cNvSpPr txBox="true"/>
          <p:nvPr/>
        </p:nvSpPr>
        <p:spPr>
          <a:xfrm rot="0">
            <a:off x="1570478" y="7733781"/>
            <a:ext cx="6911107" cy="1984002"/>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Integrating data from various sources and formats into a cohesive dataset can be complex. Ensuring that the data is consistent and standardized is essential for meaningful analysis.</a:t>
            </a:r>
          </a:p>
          <a:p>
            <a:pPr>
              <a:lnSpc>
                <a:spcPts val="3200"/>
              </a:lnSpc>
            </a:pPr>
          </a:p>
        </p:txBody>
      </p:sp>
      <p:sp>
        <p:nvSpPr>
          <p:cNvPr name="TextBox 12" id="12"/>
          <p:cNvSpPr txBox="true"/>
          <p:nvPr/>
        </p:nvSpPr>
        <p:spPr>
          <a:xfrm rot="0">
            <a:off x="9946902" y="4435919"/>
            <a:ext cx="7312398" cy="1584027"/>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Handling a database with over 1.5 million wells is a significant task. Managing and processing such a large volume of data efficiently can be challenging.</a:t>
            </a:r>
          </a:p>
          <a:p>
            <a:pPr>
              <a:lnSpc>
                <a:spcPts val="3200"/>
              </a:lnSpc>
            </a:pPr>
          </a:p>
        </p:txBody>
      </p:sp>
      <p:sp>
        <p:nvSpPr>
          <p:cNvPr name="TextBox 13" id="13"/>
          <p:cNvSpPr txBox="true"/>
          <p:nvPr/>
        </p:nvSpPr>
        <p:spPr>
          <a:xfrm rot="0">
            <a:off x="9946902" y="7922274"/>
            <a:ext cx="6820643" cy="1184051"/>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The analysis involves various technical tasks, such as data cleansing, transformation, and using specialized software like Power BI or SQL DW/DB. </a:t>
            </a:r>
          </a:p>
        </p:txBody>
      </p:sp>
      <p:sp>
        <p:nvSpPr>
          <p:cNvPr name="Freeform 14" id="14"/>
          <p:cNvSpPr/>
          <p:nvPr/>
        </p:nvSpPr>
        <p:spPr>
          <a:xfrm flipH="true" flipV="false" rot="8905814">
            <a:off x="-6979784" y="8115377"/>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44792" y="1749288"/>
            <a:ext cx="7598416" cy="1209675"/>
          </a:xfrm>
          <a:prstGeom prst="rect">
            <a:avLst/>
          </a:prstGeom>
        </p:spPr>
        <p:txBody>
          <a:bodyPr anchor="t" rtlCol="false" tIns="0" lIns="0" bIns="0" rIns="0">
            <a:spAutoFit/>
          </a:bodyPr>
          <a:lstStyle/>
          <a:p>
            <a:pPr algn="ctr">
              <a:lnSpc>
                <a:spcPts val="9000"/>
              </a:lnSpc>
            </a:pPr>
            <a:r>
              <a:rPr lang="en-US" sz="9000">
                <a:solidFill>
                  <a:srgbClr val="004AAD"/>
                </a:solidFill>
                <a:latin typeface="Montserrat Classic Bold"/>
              </a:rPr>
              <a:t>Q&amp;A</a:t>
            </a:r>
          </a:p>
        </p:txBody>
      </p:sp>
      <p:grpSp>
        <p:nvGrpSpPr>
          <p:cNvPr name="Group 3" id="3"/>
          <p:cNvGrpSpPr/>
          <p:nvPr/>
        </p:nvGrpSpPr>
        <p:grpSpPr>
          <a:xfrm rot="0">
            <a:off x="5007773" y="3801167"/>
            <a:ext cx="8272453" cy="4504664"/>
            <a:chOff x="0" y="0"/>
            <a:chExt cx="11029938" cy="6006219"/>
          </a:xfrm>
        </p:grpSpPr>
        <p:pic>
          <p:nvPicPr>
            <p:cNvPr name="Picture 4" id="4"/>
            <p:cNvPicPr>
              <a:picLocks noChangeAspect="true"/>
            </p:cNvPicPr>
            <p:nvPr/>
          </p:nvPicPr>
          <p:blipFill>
            <a:blip r:embed="rId2"/>
            <a:srcRect l="0" t="9159" r="0" b="9159"/>
            <a:stretch>
              <a:fillRect/>
            </a:stretch>
          </p:blipFill>
          <p:spPr>
            <a:xfrm flipH="false" flipV="false">
              <a:off x="0" y="0"/>
              <a:ext cx="11029938" cy="6006219"/>
            </a:xfrm>
            <a:prstGeom prst="rect">
              <a:avLst/>
            </a:prstGeom>
          </p:spPr>
        </p:pic>
      </p:grpSp>
      <p:sp>
        <p:nvSpPr>
          <p:cNvPr name="Freeform 5" id="5"/>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8784018" y="1993394"/>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0625"/>
            <a:ext cx="1359356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PROBLEM STATEMENT</a:t>
            </a:r>
          </a:p>
        </p:txBody>
      </p:sp>
      <p:sp>
        <p:nvSpPr>
          <p:cNvPr name="TextBox 4" id="4"/>
          <p:cNvSpPr txBox="true"/>
          <p:nvPr/>
        </p:nvSpPr>
        <p:spPr>
          <a:xfrm rot="0">
            <a:off x="1028700" y="2885530"/>
            <a:ext cx="11152342" cy="6822043"/>
          </a:xfrm>
          <a:prstGeom prst="rect">
            <a:avLst/>
          </a:prstGeom>
        </p:spPr>
        <p:txBody>
          <a:bodyPr anchor="t" rtlCol="false" tIns="0" lIns="0" bIns="0" rIns="0">
            <a:spAutoFit/>
          </a:bodyPr>
          <a:lstStyle/>
          <a:p>
            <a:pPr>
              <a:lnSpc>
                <a:spcPts val="3680"/>
              </a:lnSpc>
            </a:pPr>
            <a:r>
              <a:rPr lang="en-US" sz="2300">
                <a:solidFill>
                  <a:srgbClr val="2E2E2E"/>
                </a:solidFill>
                <a:latin typeface="Montserrat Classic"/>
              </a:rPr>
              <a:t>Objectives</a:t>
            </a:r>
          </a:p>
          <a:p>
            <a:pPr marL="453392" indent="-226696" lvl="1">
              <a:lnSpc>
                <a:spcPts val="3360"/>
              </a:lnSpc>
              <a:buFont typeface="Arial"/>
              <a:buChar char="•"/>
            </a:pPr>
            <a:r>
              <a:rPr lang="en-US" sz="2100">
                <a:solidFill>
                  <a:srgbClr val="2E2E2E"/>
                </a:solidFill>
                <a:latin typeface="Montserrat Classic"/>
              </a:rPr>
              <a:t>Analyze historical monthly production records</a:t>
            </a:r>
          </a:p>
          <a:p>
            <a:pPr marL="453392" indent="-226696" lvl="1">
              <a:lnSpc>
                <a:spcPts val="3360"/>
              </a:lnSpc>
              <a:buFont typeface="Arial"/>
              <a:buChar char="•"/>
            </a:pPr>
            <a:r>
              <a:rPr lang="en-US" sz="2100">
                <a:solidFill>
                  <a:srgbClr val="2E2E2E"/>
                </a:solidFill>
                <a:latin typeface="Montserrat Classic"/>
              </a:rPr>
              <a:t>Assess intricate well attributes</a:t>
            </a:r>
          </a:p>
          <a:p>
            <a:pPr marL="453392" indent="-226696" lvl="1">
              <a:lnSpc>
                <a:spcPts val="3360"/>
              </a:lnSpc>
              <a:buFont typeface="Arial"/>
              <a:buChar char="•"/>
            </a:pPr>
            <a:r>
              <a:rPr lang="en-US" sz="2100">
                <a:solidFill>
                  <a:srgbClr val="2E2E2E"/>
                </a:solidFill>
                <a:latin typeface="Montserrat Classic"/>
              </a:rPr>
              <a:t>Enhance insights with projections, cost analysis, and more</a:t>
            </a:r>
          </a:p>
          <a:p>
            <a:pPr>
              <a:lnSpc>
                <a:spcPts val="3360"/>
              </a:lnSpc>
            </a:pPr>
          </a:p>
          <a:p>
            <a:pPr>
              <a:lnSpc>
                <a:spcPts val="3680"/>
              </a:lnSpc>
            </a:pPr>
            <a:r>
              <a:rPr lang="en-US" sz="2300">
                <a:solidFill>
                  <a:srgbClr val="2E2E2E"/>
                </a:solidFill>
                <a:latin typeface="Montserrat Classic"/>
              </a:rPr>
              <a:t>Main Goals</a:t>
            </a:r>
          </a:p>
          <a:p>
            <a:pPr>
              <a:lnSpc>
                <a:spcPts val="3360"/>
              </a:lnSpc>
            </a:pPr>
          </a:p>
          <a:p>
            <a:pPr marL="453392" indent="-226696" lvl="1">
              <a:lnSpc>
                <a:spcPts val="3360"/>
              </a:lnSpc>
              <a:buFont typeface="Arial"/>
              <a:buChar char="•"/>
            </a:pPr>
            <a:r>
              <a:rPr lang="en-US" sz="2100">
                <a:solidFill>
                  <a:srgbClr val="2E2E2E"/>
                </a:solidFill>
                <a:latin typeface="Montserrat Classic"/>
              </a:rPr>
              <a:t>Precisely forecast US production trends</a:t>
            </a:r>
          </a:p>
          <a:p>
            <a:pPr marL="453392" indent="-226696" lvl="1">
              <a:lnSpc>
                <a:spcPts val="3360"/>
              </a:lnSpc>
              <a:buFont typeface="Arial"/>
              <a:buChar char="•"/>
            </a:pPr>
            <a:r>
              <a:rPr lang="en-US" sz="2100">
                <a:solidFill>
                  <a:srgbClr val="2E2E2E"/>
                </a:solidFill>
                <a:latin typeface="Montserrat Classic"/>
              </a:rPr>
              <a:t>Benchmark well, operator, and basin performance</a:t>
            </a:r>
          </a:p>
          <a:p>
            <a:pPr marL="453392" indent="-226696" lvl="1">
              <a:lnSpc>
                <a:spcPts val="3360"/>
              </a:lnSpc>
              <a:buFont typeface="Arial"/>
              <a:buChar char="•"/>
            </a:pPr>
            <a:r>
              <a:rPr lang="en-US" sz="2100">
                <a:solidFill>
                  <a:srgbClr val="2E2E2E"/>
                </a:solidFill>
                <a:latin typeface="Montserrat Classic"/>
              </a:rPr>
              <a:t>Extract valuable insights from ShaleWellCube</a:t>
            </a:r>
          </a:p>
          <a:p>
            <a:pPr>
              <a:lnSpc>
                <a:spcPts val="3360"/>
              </a:lnSpc>
            </a:pPr>
          </a:p>
          <a:p>
            <a:pPr>
              <a:lnSpc>
                <a:spcPts val="3680"/>
              </a:lnSpc>
            </a:pPr>
            <a:r>
              <a:rPr lang="en-US" sz="2300">
                <a:solidFill>
                  <a:srgbClr val="2E2E2E"/>
                </a:solidFill>
                <a:latin typeface="Montserrat Classic"/>
              </a:rPr>
              <a:t>Outcome</a:t>
            </a:r>
          </a:p>
          <a:p>
            <a:pPr marL="453392" indent="-226696" lvl="1">
              <a:lnSpc>
                <a:spcPts val="3360"/>
              </a:lnSpc>
              <a:buFont typeface="Arial"/>
              <a:buChar char="•"/>
            </a:pPr>
            <a:r>
              <a:rPr lang="en-US" sz="2100">
                <a:solidFill>
                  <a:srgbClr val="2E2E2E"/>
                </a:solidFill>
                <a:latin typeface="Montserrat Classic"/>
              </a:rPr>
              <a:t>Informed decision-making through strategic data utilization</a:t>
            </a:r>
          </a:p>
          <a:p>
            <a:pPr>
              <a:lnSpc>
                <a:spcPts val="3360"/>
              </a:lnSpc>
            </a:pPr>
          </a:p>
          <a:p>
            <a:pPr>
              <a:lnSpc>
                <a:spcPts val="3360"/>
              </a:lnSpc>
            </a:pPr>
          </a:p>
          <a:p>
            <a:pPr>
              <a:lnSpc>
                <a:spcPts val="33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734720"/>
            <a:ext cx="15725156" cy="8845400"/>
          </a:xfrm>
          <a:custGeom>
            <a:avLst/>
            <a:gdLst/>
            <a:ahLst/>
            <a:cxnLst/>
            <a:rect r="r" b="b" t="t" l="l"/>
            <a:pathLst>
              <a:path h="8845400" w="15725156">
                <a:moveTo>
                  <a:pt x="0" y="0"/>
                </a:moveTo>
                <a:lnTo>
                  <a:pt x="15725156" y="0"/>
                </a:lnTo>
                <a:lnTo>
                  <a:pt x="15725156" y="8845400"/>
                </a:lnTo>
                <a:lnTo>
                  <a:pt x="0" y="8845400"/>
                </a:lnTo>
                <a:lnTo>
                  <a:pt x="0" y="0"/>
                </a:lnTo>
                <a:close/>
              </a:path>
            </a:pathLst>
          </a:custGeom>
          <a:blipFill>
            <a:blip r:embed="rId2"/>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668593"/>
            <a:ext cx="15510315" cy="1066127"/>
          </a:xfrm>
          <a:prstGeom prst="rect">
            <a:avLst/>
          </a:prstGeom>
        </p:spPr>
        <p:txBody>
          <a:bodyPr anchor="t" rtlCol="false" tIns="0" lIns="0" bIns="0" rIns="0">
            <a:spAutoFit/>
          </a:bodyPr>
          <a:lstStyle/>
          <a:p>
            <a:pPr>
              <a:lnSpc>
                <a:spcPts val="4100"/>
              </a:lnSpc>
            </a:pPr>
            <a:r>
              <a:rPr lang="en-US" sz="4100">
                <a:solidFill>
                  <a:srgbClr val="004AAD"/>
                </a:solidFill>
                <a:latin typeface="Montserrat Classic Bold"/>
              </a:rPr>
              <a:t>DATA FLOW DIAGRAM OF TECHNICAL COMPONENTS AND LAYERS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45600" y="2146081"/>
            <a:ext cx="6541619" cy="4088512"/>
          </a:xfrm>
          <a:custGeom>
            <a:avLst/>
            <a:gdLst/>
            <a:ahLst/>
            <a:cxnLst/>
            <a:rect r="r" b="b" t="t" l="l"/>
            <a:pathLst>
              <a:path h="4088512" w="6541619">
                <a:moveTo>
                  <a:pt x="0" y="0"/>
                </a:moveTo>
                <a:lnTo>
                  <a:pt x="6541618" y="0"/>
                </a:lnTo>
                <a:lnTo>
                  <a:pt x="6541618" y="4088511"/>
                </a:lnTo>
                <a:lnTo>
                  <a:pt x="0" y="4088511"/>
                </a:lnTo>
                <a:lnTo>
                  <a:pt x="0" y="0"/>
                </a:lnTo>
                <a:close/>
              </a:path>
            </a:pathLst>
          </a:custGeom>
          <a:blipFill>
            <a:blip r:embed="rId8"/>
            <a:stretch>
              <a:fillRect l="0" t="0" r="0" b="0"/>
            </a:stretch>
          </a:blipFill>
        </p:spPr>
      </p:sp>
      <p:sp>
        <p:nvSpPr>
          <p:cNvPr name="Freeform 6" id="6"/>
          <p:cNvSpPr/>
          <p:nvPr/>
        </p:nvSpPr>
        <p:spPr>
          <a:xfrm flipH="false" flipV="false" rot="0">
            <a:off x="10290681"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9"/>
            <a:stretch>
              <a:fillRect l="0" t="0" r="0" b="0"/>
            </a:stretch>
          </a:blipFill>
        </p:spPr>
      </p:sp>
      <p:sp>
        <p:nvSpPr>
          <p:cNvPr name="Freeform 7" id="7"/>
          <p:cNvSpPr/>
          <p:nvPr/>
        </p:nvSpPr>
        <p:spPr>
          <a:xfrm flipH="false" flipV="false" rot="0">
            <a:off x="1028700" y="2146081"/>
            <a:ext cx="6541619" cy="4088512"/>
          </a:xfrm>
          <a:custGeom>
            <a:avLst/>
            <a:gdLst/>
            <a:ahLst/>
            <a:cxnLst/>
            <a:rect r="r" b="b" t="t" l="l"/>
            <a:pathLst>
              <a:path h="4088512" w="6541619">
                <a:moveTo>
                  <a:pt x="0" y="0"/>
                </a:moveTo>
                <a:lnTo>
                  <a:pt x="6541619" y="0"/>
                </a:lnTo>
                <a:lnTo>
                  <a:pt x="6541619" y="4088511"/>
                </a:lnTo>
                <a:lnTo>
                  <a:pt x="0" y="4088511"/>
                </a:lnTo>
                <a:lnTo>
                  <a:pt x="0" y="0"/>
                </a:lnTo>
                <a:close/>
              </a:path>
            </a:pathLst>
          </a:custGeom>
          <a:blipFill>
            <a:blip r:embed="rId10"/>
            <a:stretch>
              <a:fillRect l="0" t="0" r="0" b="0"/>
            </a:stretch>
          </a:blipFill>
        </p:spPr>
      </p:sp>
      <p:sp>
        <p:nvSpPr>
          <p:cNvPr name="Freeform 8" id="8"/>
          <p:cNvSpPr/>
          <p:nvPr/>
        </p:nvSpPr>
        <p:spPr>
          <a:xfrm flipH="false" flipV="false" rot="0">
            <a:off x="3065399"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11"/>
            <a:stretch>
              <a:fillRect l="0" t="0" r="0" b="0"/>
            </a:stretch>
          </a:blipFill>
        </p:spPr>
      </p:sp>
      <p:sp>
        <p:nvSpPr>
          <p:cNvPr name="TextBox 9" id="9"/>
          <p:cNvSpPr txBox="true"/>
          <p:nvPr/>
        </p:nvSpPr>
        <p:spPr>
          <a:xfrm rot="0">
            <a:off x="1028700" y="748677"/>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10" id="10"/>
          <p:cNvSpPr txBox="true"/>
          <p:nvPr/>
        </p:nvSpPr>
        <p:spPr>
          <a:xfrm rot="0">
            <a:off x="1028700" y="1451598"/>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RAW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0597" y="2032782"/>
            <a:ext cx="7019800" cy="4387375"/>
          </a:xfrm>
          <a:custGeom>
            <a:avLst/>
            <a:gdLst/>
            <a:ahLst/>
            <a:cxnLst/>
            <a:rect r="r" b="b" t="t" l="l"/>
            <a:pathLst>
              <a:path h="4387375" w="7019800">
                <a:moveTo>
                  <a:pt x="0" y="0"/>
                </a:moveTo>
                <a:lnTo>
                  <a:pt x="7019801" y="0"/>
                </a:lnTo>
                <a:lnTo>
                  <a:pt x="7019801" y="4387376"/>
                </a:lnTo>
                <a:lnTo>
                  <a:pt x="0" y="4387376"/>
                </a:lnTo>
                <a:lnTo>
                  <a:pt x="0" y="0"/>
                </a:lnTo>
                <a:close/>
              </a:path>
            </a:pathLst>
          </a:custGeom>
          <a:blipFill>
            <a:blip r:embed="rId8"/>
            <a:stretch>
              <a:fillRect l="0" t="0" r="0" b="0"/>
            </a:stretch>
          </a:blipFill>
        </p:spPr>
      </p:sp>
      <p:sp>
        <p:nvSpPr>
          <p:cNvPr name="Freeform 6" id="6"/>
          <p:cNvSpPr/>
          <p:nvPr/>
        </p:nvSpPr>
        <p:spPr>
          <a:xfrm flipH="false" flipV="false" rot="0">
            <a:off x="8807086" y="2032782"/>
            <a:ext cx="7019800" cy="4387375"/>
          </a:xfrm>
          <a:custGeom>
            <a:avLst/>
            <a:gdLst/>
            <a:ahLst/>
            <a:cxnLst/>
            <a:rect r="r" b="b" t="t" l="l"/>
            <a:pathLst>
              <a:path h="4387375" w="7019800">
                <a:moveTo>
                  <a:pt x="0" y="0"/>
                </a:moveTo>
                <a:lnTo>
                  <a:pt x="7019800" y="0"/>
                </a:lnTo>
                <a:lnTo>
                  <a:pt x="7019800" y="4387376"/>
                </a:lnTo>
                <a:lnTo>
                  <a:pt x="0" y="4387376"/>
                </a:lnTo>
                <a:lnTo>
                  <a:pt x="0" y="0"/>
                </a:lnTo>
                <a:close/>
              </a:path>
            </a:pathLst>
          </a:custGeom>
          <a:blipFill>
            <a:blip r:embed="rId9"/>
            <a:stretch>
              <a:fillRect l="0" t="0" r="0" b="0"/>
            </a:stretch>
          </a:blipFill>
        </p:spPr>
      </p:sp>
      <p:sp>
        <p:nvSpPr>
          <p:cNvPr name="Freeform 7" id="7"/>
          <p:cNvSpPr/>
          <p:nvPr/>
        </p:nvSpPr>
        <p:spPr>
          <a:xfrm flipH="false" flipV="false" rot="0">
            <a:off x="2346430" y="5547071"/>
            <a:ext cx="7009646" cy="4381029"/>
          </a:xfrm>
          <a:custGeom>
            <a:avLst/>
            <a:gdLst/>
            <a:ahLst/>
            <a:cxnLst/>
            <a:rect r="r" b="b" t="t" l="l"/>
            <a:pathLst>
              <a:path h="4381029" w="7009646">
                <a:moveTo>
                  <a:pt x="0" y="0"/>
                </a:moveTo>
                <a:lnTo>
                  <a:pt x="7009646" y="0"/>
                </a:lnTo>
                <a:lnTo>
                  <a:pt x="7009646" y="4381029"/>
                </a:lnTo>
                <a:lnTo>
                  <a:pt x="0" y="4381029"/>
                </a:lnTo>
                <a:lnTo>
                  <a:pt x="0" y="0"/>
                </a:lnTo>
                <a:close/>
              </a:path>
            </a:pathLst>
          </a:custGeom>
          <a:blipFill>
            <a:blip r:embed="rId10"/>
            <a:stretch>
              <a:fillRect l="0" t="0" r="0" b="0"/>
            </a:stretch>
          </a:blipFill>
        </p:spPr>
      </p:sp>
      <p:sp>
        <p:nvSpPr>
          <p:cNvPr name="TextBox 8" id="8"/>
          <p:cNvSpPr txBox="true"/>
          <p:nvPr/>
        </p:nvSpPr>
        <p:spPr>
          <a:xfrm rot="0">
            <a:off x="1028700" y="68342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9" id="9"/>
          <p:cNvSpPr txBox="true"/>
          <p:nvPr/>
        </p:nvSpPr>
        <p:spPr>
          <a:xfrm rot="0">
            <a:off x="1028700" y="138634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STAGING</a:t>
            </a:r>
          </a:p>
        </p:txBody>
      </p:sp>
      <p:sp>
        <p:nvSpPr>
          <p:cNvPr name="Freeform 10" id="10"/>
          <p:cNvSpPr/>
          <p:nvPr/>
        </p:nvSpPr>
        <p:spPr>
          <a:xfrm flipH="false" flipV="false" rot="0">
            <a:off x="10107573" y="5547071"/>
            <a:ext cx="7009646" cy="4381029"/>
          </a:xfrm>
          <a:custGeom>
            <a:avLst/>
            <a:gdLst/>
            <a:ahLst/>
            <a:cxnLst/>
            <a:rect r="r" b="b" t="t" l="l"/>
            <a:pathLst>
              <a:path h="4381029" w="7009646">
                <a:moveTo>
                  <a:pt x="0" y="0"/>
                </a:moveTo>
                <a:lnTo>
                  <a:pt x="7009647" y="0"/>
                </a:lnTo>
                <a:lnTo>
                  <a:pt x="7009647" y="4381029"/>
                </a:lnTo>
                <a:lnTo>
                  <a:pt x="0" y="4381029"/>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57648" y="4639299"/>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8"/>
            <a:stretch>
              <a:fillRect l="0" t="0" r="0" b="0"/>
            </a:stretch>
          </a:blipFill>
        </p:spPr>
      </p:sp>
      <p:sp>
        <p:nvSpPr>
          <p:cNvPr name="Freeform 6" id="6"/>
          <p:cNvSpPr/>
          <p:nvPr/>
        </p:nvSpPr>
        <p:spPr>
          <a:xfrm flipH="false" flipV="false" rot="0">
            <a:off x="652864" y="2272295"/>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9"/>
            <a:stretch>
              <a:fillRect l="0" t="0" r="0" b="0"/>
            </a:stretch>
          </a:blipFill>
        </p:spPr>
      </p:sp>
      <p:sp>
        <p:nvSpPr>
          <p:cNvPr name="TextBox 7" id="7"/>
          <p:cNvSpPr txBox="true"/>
          <p:nvPr/>
        </p:nvSpPr>
        <p:spPr>
          <a:xfrm rot="0">
            <a:off x="1028700" y="70118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8" id="8"/>
          <p:cNvSpPr txBox="true"/>
          <p:nvPr/>
        </p:nvSpPr>
        <p:spPr>
          <a:xfrm rot="0">
            <a:off x="1028700" y="140410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CURATED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141" y="1360780"/>
            <a:ext cx="8343800" cy="3998769"/>
          </a:xfrm>
          <a:custGeom>
            <a:avLst/>
            <a:gdLst/>
            <a:ahLst/>
            <a:cxnLst/>
            <a:rect r="r" b="b" t="t" l="l"/>
            <a:pathLst>
              <a:path h="3998769" w="8343800">
                <a:moveTo>
                  <a:pt x="0" y="0"/>
                </a:moveTo>
                <a:lnTo>
                  <a:pt x="8343801" y="0"/>
                </a:lnTo>
                <a:lnTo>
                  <a:pt x="8343801" y="3998769"/>
                </a:lnTo>
                <a:lnTo>
                  <a:pt x="0" y="3998769"/>
                </a:lnTo>
                <a:lnTo>
                  <a:pt x="0" y="0"/>
                </a:lnTo>
                <a:close/>
              </a:path>
            </a:pathLst>
          </a:custGeom>
          <a:blipFill>
            <a:blip r:embed="rId2"/>
            <a:stretch>
              <a:fillRect l="0" t="0" r="0" b="0"/>
            </a:stretch>
          </a:blipFill>
        </p:spPr>
      </p:sp>
      <p:sp>
        <p:nvSpPr>
          <p:cNvPr name="Freeform 3" id="3"/>
          <p:cNvSpPr/>
          <p:nvPr/>
        </p:nvSpPr>
        <p:spPr>
          <a:xfrm flipH="false" flipV="false" rot="-4073461">
            <a:off x="-7985511" y="-511900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9642" y="440739"/>
            <a:ext cx="16230600" cy="587961"/>
          </a:xfrm>
          <a:prstGeom prst="rect">
            <a:avLst/>
          </a:prstGeom>
        </p:spPr>
        <p:txBody>
          <a:bodyPr anchor="t" rtlCol="false" tIns="0" lIns="0" bIns="0" rIns="0">
            <a:spAutoFit/>
          </a:bodyPr>
          <a:lstStyle/>
          <a:p>
            <a:pPr>
              <a:lnSpc>
                <a:spcPts val="4400"/>
              </a:lnSpc>
            </a:pPr>
            <a:r>
              <a:rPr lang="en-US" sz="4400">
                <a:solidFill>
                  <a:srgbClr val="004AAD"/>
                </a:solidFill>
                <a:latin typeface="Montserrat Classic Bold"/>
              </a:rPr>
              <a:t>SCREENSHOTS OF DASHBOARD BULIT ON POWER BI</a:t>
            </a:r>
          </a:p>
        </p:txBody>
      </p:sp>
      <p:sp>
        <p:nvSpPr>
          <p:cNvPr name="Freeform 5" id="5"/>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802392" y="5267126"/>
            <a:ext cx="11485608" cy="4537941"/>
          </a:xfrm>
          <a:custGeom>
            <a:avLst/>
            <a:gdLst/>
            <a:ahLst/>
            <a:cxnLst/>
            <a:rect r="r" b="b" t="t" l="l"/>
            <a:pathLst>
              <a:path h="4537941" w="11485608">
                <a:moveTo>
                  <a:pt x="0" y="0"/>
                </a:moveTo>
                <a:lnTo>
                  <a:pt x="11485608" y="0"/>
                </a:lnTo>
                <a:lnTo>
                  <a:pt x="11485608" y="4537941"/>
                </a:lnTo>
                <a:lnTo>
                  <a:pt x="0" y="4537941"/>
                </a:lnTo>
                <a:lnTo>
                  <a:pt x="0" y="0"/>
                </a:lnTo>
                <a:close/>
              </a:path>
            </a:pathLst>
          </a:custGeom>
          <a:blipFill>
            <a:blip r:embed="rId7"/>
            <a:stretch>
              <a:fillRect l="0" t="0" r="0" b="0"/>
            </a:stretch>
          </a:blipFill>
        </p:spPr>
      </p:sp>
      <p:sp>
        <p:nvSpPr>
          <p:cNvPr name="Freeform 7" id="7"/>
          <p:cNvSpPr/>
          <p:nvPr/>
        </p:nvSpPr>
        <p:spPr>
          <a:xfrm flipH="false" flipV="false" rot="0">
            <a:off x="471141" y="5692924"/>
            <a:ext cx="6331250" cy="4112143"/>
          </a:xfrm>
          <a:custGeom>
            <a:avLst/>
            <a:gdLst/>
            <a:ahLst/>
            <a:cxnLst/>
            <a:rect r="r" b="b" t="t" l="l"/>
            <a:pathLst>
              <a:path h="4112143" w="6331250">
                <a:moveTo>
                  <a:pt x="0" y="0"/>
                </a:moveTo>
                <a:lnTo>
                  <a:pt x="6331251" y="0"/>
                </a:lnTo>
                <a:lnTo>
                  <a:pt x="6331251" y="4112143"/>
                </a:lnTo>
                <a:lnTo>
                  <a:pt x="0" y="4112143"/>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40650"/>
            <a:ext cx="11999104" cy="2607369"/>
          </a:xfrm>
          <a:prstGeom prst="rect">
            <a:avLst/>
          </a:prstGeom>
        </p:spPr>
        <p:txBody>
          <a:bodyPr anchor="t" rtlCol="false" tIns="0" lIns="0" bIns="0" rIns="0">
            <a:spAutoFit/>
          </a:bodyPr>
          <a:lstStyle/>
          <a:p>
            <a:pPr>
              <a:lnSpc>
                <a:spcPts val="10031"/>
              </a:lnSpc>
            </a:pPr>
            <a:r>
              <a:rPr lang="en-US" sz="10031" spc="-341">
                <a:solidFill>
                  <a:srgbClr val="004AAD"/>
                </a:solidFill>
                <a:latin typeface="Montserrat Classic Bold"/>
              </a:rPr>
              <a:t>GITHUB LINK OF SOLUTION</a:t>
            </a:r>
            <a:r>
              <a:rPr lang="en-US" sz="10031" spc="-341">
                <a:solidFill>
                  <a:srgbClr val="004AAD"/>
                </a:solidFill>
                <a:latin typeface="Montserrat Classic Bold"/>
              </a:rPr>
              <a:t> </a:t>
            </a:r>
          </a:p>
        </p:txBody>
      </p:sp>
      <p:sp>
        <p:nvSpPr>
          <p:cNvPr name="TextBox 3" id="3"/>
          <p:cNvSpPr txBox="true"/>
          <p:nvPr/>
        </p:nvSpPr>
        <p:spPr>
          <a:xfrm rot="0">
            <a:off x="1028700" y="6355940"/>
            <a:ext cx="10164054" cy="1064132"/>
          </a:xfrm>
          <a:prstGeom prst="rect">
            <a:avLst/>
          </a:prstGeom>
        </p:spPr>
        <p:txBody>
          <a:bodyPr anchor="t" rtlCol="false" tIns="0" lIns="0" bIns="0" rIns="0">
            <a:spAutoFit/>
          </a:bodyPr>
          <a:lstStyle/>
          <a:p>
            <a:pPr>
              <a:lnSpc>
                <a:spcPts val="4338"/>
              </a:lnSpc>
            </a:pPr>
            <a:r>
              <a:rPr lang="en-US" sz="3099" spc="154" u="sng">
                <a:solidFill>
                  <a:srgbClr val="2E2E2E"/>
                </a:solidFill>
                <a:latin typeface="Montserrat Classic"/>
                <a:hlinkClick r:id="rId2" tooltip="https://github.com/aadilsehrawat/ShaleWhaleCube"/>
              </a:rPr>
              <a:t>aadilsehrawat/ShaleWhaleCube (github.com)</a:t>
            </a:r>
          </a:p>
          <a:p>
            <a:pPr>
              <a:lnSpc>
                <a:spcPts val="4338"/>
              </a:lnSpc>
            </a:pP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9118" y="4544720"/>
            <a:ext cx="10188264" cy="1388061"/>
          </a:xfrm>
          <a:prstGeom prst="rect">
            <a:avLst/>
          </a:prstGeom>
        </p:spPr>
        <p:txBody>
          <a:bodyPr anchor="t" rtlCol="false" tIns="0" lIns="0" bIns="0" rIns="0">
            <a:spAutoFit/>
          </a:bodyPr>
          <a:lstStyle/>
          <a:p>
            <a:pPr>
              <a:lnSpc>
                <a:spcPts val="10400"/>
              </a:lnSpc>
            </a:pPr>
            <a:r>
              <a:rPr lang="en-US" sz="10400" spc="-353">
                <a:solidFill>
                  <a:srgbClr val="004AAD"/>
                </a:solidFill>
                <a:latin typeface="Montserrat Classic Bold"/>
              </a:rPr>
              <a:t>SYSTEM DEMO</a:t>
            </a:r>
          </a:p>
        </p:txBody>
      </p:sp>
      <p:sp>
        <p:nvSpPr>
          <p:cNvPr name="TextBox 3" id="3"/>
          <p:cNvSpPr txBox="true"/>
          <p:nvPr/>
        </p:nvSpPr>
        <p:spPr>
          <a:xfrm rot="0">
            <a:off x="3729118" y="3948459"/>
            <a:ext cx="4794862" cy="405760"/>
          </a:xfrm>
          <a:prstGeom prst="rect">
            <a:avLst/>
          </a:prstGeom>
        </p:spPr>
        <p:txBody>
          <a:bodyPr anchor="t" rtlCol="false" tIns="0" lIns="0" bIns="0" rIns="0">
            <a:spAutoFit/>
          </a:bodyPr>
          <a:lstStyle/>
          <a:p>
            <a:pPr>
              <a:lnSpc>
                <a:spcPts val="3358"/>
              </a:lnSpc>
            </a:pPr>
            <a:r>
              <a:rPr lang="en-US" sz="2399" spc="119">
                <a:solidFill>
                  <a:srgbClr val="2E2E2E"/>
                </a:solidFill>
                <a:latin typeface="Montserrat Classic"/>
              </a:rPr>
              <a:t>It’s the time for</a:t>
            </a: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DAFwc2SKUb8</dc:identifier>
  <dcterms:modified xsi:type="dcterms:W3CDTF">2011-08-01T06:04:30Z</dcterms:modified>
  <cp:revision>1</cp:revision>
  <dc:title>Shale Whale Cube</dc:title>
</cp:coreProperties>
</file>